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8" r:id="rId5"/>
    <p:sldId id="271" r:id="rId6"/>
    <p:sldId id="380" r:id="rId7"/>
    <p:sldId id="393" r:id="rId8"/>
    <p:sldId id="394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E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4"/>
    <p:restoredTop sz="93539"/>
  </p:normalViewPr>
  <p:slideViewPr>
    <p:cSldViewPr snapToGrid="0" snapToObjects="1">
      <p:cViewPr varScale="1">
        <p:scale>
          <a:sx n="48" d="100"/>
          <a:sy n="48" d="100"/>
        </p:scale>
        <p:origin x="55" y="7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29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26C4DF-8DF1-F548-A592-C05C769D3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4A561-AE7D-0548-B3D8-E9F6D0C392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7295-B49E-5144-BE52-C014D55017B6}" type="datetimeFigureOut">
              <a:t>9/14/2021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7A1AC-7FB5-0B45-A936-28883AD3E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3ED1-94EF-5543-BACA-4DED65779E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C23C-DA1F-C94F-A1EC-EDEDB69242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5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4B50-990E-F048-90FD-B21A836181DE}" type="datetimeFigureOut">
              <a:t>9/14/2021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C7B00-2C71-854A-A0CC-02BB0E6D73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6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522B108-93A4-4C34-9AAF-50A7E418D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4127427-3CCB-4920-94AA-3043443A6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23264C5-002C-4854-80DA-8BE3AB9CE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1636A-5F9B-445F-9381-74323699FD5F}" type="slidenum">
              <a:rPr lang="en-GB" altLang="en-US" sz="1000" smtClean="0"/>
              <a:pPr>
                <a:spcBef>
                  <a:spcPct val="0"/>
                </a:spcBef>
              </a:pPr>
              <a:t>2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7BD7CD05-F8BB-46DE-9FA4-26F4FC5FC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B8EE774F-C2EE-4447-9C16-03579DC05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84C8B60-7707-4D67-95EE-EFDEFFA9D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D6801-4DB9-4AC5-89A4-E654331A99B7}" type="slidenum">
              <a:rPr lang="en-GB" altLang="en-US" sz="1000" smtClean="0"/>
              <a:pPr>
                <a:spcBef>
                  <a:spcPct val="0"/>
                </a:spcBef>
              </a:pPr>
              <a:t>3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4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969F3215-6714-434F-813B-3173FEB4C2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CD015355-F0F7-4825-863C-C0BA6914F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631C312-4D4F-4CA2-A960-0F30EFCDF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12FBE6-3081-48C3-8F60-1F17B7D45703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0">
            <a:extLst>
              <a:ext uri="{FF2B5EF4-FFF2-40B4-BE49-F238E27FC236}">
                <a16:creationId xmlns:a16="http://schemas.microsoft.com/office/drawing/2014/main" id="{04431726-8254-40C4-B122-C4723B9DC610}"/>
              </a:ext>
            </a:extLst>
          </p:cNvPr>
          <p:cNvSpPr txBox="1">
            <a:spLocks/>
          </p:cNvSpPr>
          <p:nvPr/>
        </p:nvSpPr>
        <p:spPr bwMode="auto">
          <a:xfrm>
            <a:off x="239185" y="6524626"/>
            <a:ext cx="673100" cy="33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9CF1DE9-0CDC-467C-8BF1-F93186A249E3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A8E2189F-24B6-4B20-8CB1-C9C746EA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6524626"/>
            <a:ext cx="3649133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b="1" dirty="0">
                <a:solidFill>
                  <a:schemeClr val="bg1"/>
                </a:solidFill>
              </a:rPr>
              <a:t>Energy Networks Association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3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1600"/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74838C-C885-4ADB-8E29-C9ED539D39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5700" y="187496"/>
            <a:ext cx="1126700" cy="7924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BABD148-2958-44AF-AD75-D91804DB5B4E}"/>
              </a:ext>
            </a:extLst>
          </p:cNvPr>
          <p:cNvSpPr/>
          <p:nvPr userDrawn="1"/>
        </p:nvSpPr>
        <p:spPr>
          <a:xfrm>
            <a:off x="0" y="6126163"/>
            <a:ext cx="12192000" cy="147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CEB8740-CB77-4D60-AEAC-15124AAA94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4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9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2930856"/>
            <a:ext cx="1126699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720000" y="4224991"/>
            <a:ext cx="2150650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>
                <a:solidFill>
                  <a:schemeClr val="accent3"/>
                </a:solidFill>
              </a:rPr>
              <a:t>energynetworks.org</a:t>
            </a:r>
          </a:p>
          <a:p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720000" y="5621152"/>
            <a:ext cx="4134581" cy="224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000" y="4949308"/>
            <a:ext cx="121375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5389754"/>
            <a:ext cx="1355290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1103760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7600" y="6320870"/>
            <a:ext cx="108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4" r:id="rId3"/>
    <p:sldLayoutId id="2147483658" r:id="rId4"/>
    <p:sldLayoutId id="2147483650" r:id="rId5"/>
    <p:sldLayoutId id="2147483659" r:id="rId6"/>
    <p:sldLayoutId id="2147483655" r:id="rId7"/>
    <p:sldLayoutId id="2147483660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05D0-5B81-E54C-BC9C-1A5C8306C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Networks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9C02A-984B-4548-A0E0-6C6B462DE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1219076"/>
          </a:xfrm>
        </p:spPr>
        <p:txBody>
          <a:bodyPr/>
          <a:lstStyle/>
          <a:p>
            <a:r>
              <a:rPr lang="en-US" dirty="0"/>
              <a:t>ENA TS 48-6-8 Issue 2 2020</a:t>
            </a:r>
          </a:p>
          <a:p>
            <a:r>
              <a:rPr lang="en-US" dirty="0"/>
              <a:t>Revision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76A9A-448E-8A4C-8353-C962B42D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/>
              <a:t>1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438FE-674C-F34A-A0A5-49094064CF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14 September 2021</a:t>
            </a:r>
          </a:p>
        </p:txBody>
      </p:sp>
    </p:spTree>
    <p:extLst>
      <p:ext uri="{BB962C8B-B14F-4D97-AF65-F5344CB8AC3E}">
        <p14:creationId xmlns:p14="http://schemas.microsoft.com/office/powerpoint/2010/main" val="289864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68D5D3-CA9F-4309-A80B-5504D3BF2A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564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TS 48-6-8 Issue 2 2020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:a16="http://schemas.microsoft.com/office/drawing/2014/main" id="{F08D7687-7577-439C-8802-8C6E983732D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919289" y="1350964"/>
            <a:ext cx="8584384" cy="282129"/>
          </a:xfrm>
          <a:ln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Functional Test Requirements – Frequency Protection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DE0859EF-37E6-49F9-AC95-4382E546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69" y="2377430"/>
            <a:ext cx="11438731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To specify the functional test requirements for frequency protection schemes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4DF94DB-E70C-4269-885A-1A7EFA39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4" y="2933060"/>
            <a:ext cx="3889375" cy="2856872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9388" lvl="1" indent="-179388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SCOPE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200" dirty="0">
                <a:latin typeface="+mn-lt"/>
              </a:rPr>
              <a:t>To detail the functional test requirements for frequency protection schemes in newly introduced relays. 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200" dirty="0">
                <a:latin typeface="+mn-lt"/>
              </a:rPr>
              <a:t>Previously scope was for loss of mains protection only.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200" dirty="0">
                <a:latin typeface="+mn-lt"/>
              </a:rPr>
              <a:t>To detail the information to be provided to the ENA Member Companies by the manufacturer/supplier.  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200" dirty="0">
                <a:latin typeface="+mn-lt"/>
              </a:rPr>
              <a:t>This ENA TS applies to protection equipment intended for use in the UK Electricity Supply Industry.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D7379C3D-C2B2-4D77-BD70-B8832DB2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6772" y="3069252"/>
            <a:ext cx="4032250" cy="84369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HISTORY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First published in 2004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Major revision in 2020</a:t>
            </a:r>
          </a:p>
        </p:txBody>
      </p:sp>
      <p:sp>
        <p:nvSpPr>
          <p:cNvPr id="9223" name="Rectangle 1">
            <a:extLst>
              <a:ext uri="{FF2B5EF4-FFF2-40B4-BE49-F238E27FC236}">
                <a16:creationId xmlns:a16="http://schemas.microsoft.com/office/drawing/2014/main" id="{E1E841CD-CF13-4CC8-9B5E-67A94FFF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84" y="1821800"/>
            <a:ext cx="22958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DOCUMENT PURPOSE</a:t>
            </a:r>
            <a:endParaRPr lang="en-GB" altLang="en-US" sz="1800" b="1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171B638-E59B-4A14-8066-7B4E0DB892B7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11BFD1-F6B9-46E6-816A-9ABFFC643D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750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TS 48-6-8 Issue 2 2020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1267" name="Text Box 6">
            <a:extLst>
              <a:ext uri="{FF2B5EF4-FFF2-40B4-BE49-F238E27FC236}">
                <a16:creationId xmlns:a16="http://schemas.microsoft.com/office/drawing/2014/main" id="{9AB05A62-07F3-4F00-A78F-33B53DE1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05" y="1328737"/>
            <a:ext cx="8068924" cy="470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9625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795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of Amendments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200" dirty="0">
                <a:latin typeface="+mn-lt"/>
              </a:rPr>
              <a:t>Major revision to cover all aspects of frequency protection and re-formatted to latest ENA document template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200" dirty="0">
                <a:latin typeface="+mn-lt"/>
              </a:rPr>
              <a:t>Title of document changed from ‘Loss of Mains’ to ‘Frequency’ Protection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200" dirty="0">
                <a:latin typeface="+mn-lt"/>
              </a:rPr>
              <a:t>Document still retains testing of Loss of Mains protection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200" dirty="0">
                <a:latin typeface="+mn-lt"/>
              </a:rPr>
              <a:t>Update to list of relevant IEC and ENA standards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200" dirty="0">
                <a:latin typeface="+mn-lt"/>
              </a:rPr>
              <a:t>Terms and definitions section added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200" dirty="0">
                <a:latin typeface="+mn-lt"/>
              </a:rPr>
              <a:t>Update to list of information to be submitted for assessment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200" dirty="0">
                <a:latin typeface="+mn-lt"/>
              </a:rPr>
              <a:t>Requirement for manufacturer to submit environmental test statement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200" dirty="0">
                <a:latin typeface="+mn-lt"/>
              </a:rPr>
              <a:t>New section to tests to demonstrate compliance of LFDD requirements of UK Grid Code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200" dirty="0">
                <a:latin typeface="+mn-lt"/>
              </a:rPr>
              <a:t>New section to test compliance with ENA EREC G99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200" dirty="0">
                <a:latin typeface="+mn-lt"/>
              </a:rPr>
              <a:t>Additional requirements to demonstrate correct protection performance coinciding with data exchange either via SCADA or HMI 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200" dirty="0">
                <a:latin typeface="+mn-lt"/>
              </a:rPr>
              <a:t>New section to demonstrate compliance to IEC communication protocols and cyber security standards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200" dirty="0">
                <a:latin typeface="+mn-lt"/>
              </a:rPr>
              <a:t>Compliments ENA TS 48-6-5, Voltage Protection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0FEF2CB-F336-4D78-B287-CE957D16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2" y="2781301"/>
            <a:ext cx="2952750" cy="300082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First issued 2012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Major technical changes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Document name change to frequency protection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Compliance with cyber security standards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Compliance with ENA EREC G99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Compliance with UK Grid Code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Normative references updated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Revision overseen by ENA PAP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1C03EEF-D6B9-4EE5-846C-D7BD0037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1745" y="1805783"/>
            <a:ext cx="2952750" cy="36988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>
                <a:cs typeface="Times New Roman" panose="02020603050405020304" pitchFamily="18" charset="0"/>
              </a:rPr>
              <a:t>Major</a:t>
            </a:r>
          </a:p>
        </p:txBody>
      </p:sp>
      <p:sp>
        <p:nvSpPr>
          <p:cNvPr id="11270" name="Rectangle 1">
            <a:extLst>
              <a:ext uri="{FF2B5EF4-FFF2-40B4-BE49-F238E27FC236}">
                <a16:creationId xmlns:a16="http://schemas.microsoft.com/office/drawing/2014/main" id="{90AC5870-B0BC-4CBF-81AE-12F01C12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2411413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Key Points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1271" name="Rectangle 6">
            <a:extLst>
              <a:ext uri="{FF2B5EF4-FFF2-40B4-BE49-F238E27FC236}">
                <a16:creationId xmlns:a16="http://schemas.microsoft.com/office/drawing/2014/main" id="{C06FF067-9F0B-432F-A06D-FC88D3BB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1399381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Nature of Revision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842C71-138B-4F32-80C1-F5FC3D8503AB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4962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TS 48-6-8 Issue 2 2020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1268413"/>
            <a:ext cx="11312752" cy="141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Who is affected and why?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ENA Member Company staff who are responsible for the specification and assessment of newly introduced protection relays 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Manufacturers/Suppliers of protection relays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62EED0-442D-4803-99A7-68921137D7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8798" y="188914"/>
            <a:ext cx="7129463" cy="7191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ENA TS 48-6-8 Issue 2 2020</a:t>
            </a:r>
            <a:br>
              <a:rPr sz="2400" dirty="0">
                <a:solidFill>
                  <a:prstClr val="white"/>
                </a:solidFill>
              </a:rPr>
            </a:br>
            <a:r>
              <a:rPr sz="2400" dirty="0"/>
              <a:t>Revision Summary</a:t>
            </a:r>
            <a:endParaRPr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4FDAC7-8001-416F-9A8C-CE80A6C2B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176262"/>
              </p:ext>
            </p:extLst>
          </p:nvPr>
        </p:nvGraphicFramePr>
        <p:xfrm>
          <a:off x="2568218" y="1817791"/>
          <a:ext cx="6517140" cy="370205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729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5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Rating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Assessment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Safety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</a:rPr>
                        <a:t>il</a:t>
                      </a:r>
                      <a:endParaRPr lang="en-GB" sz="11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No changes to safety guidance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Environment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No environmental impacts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1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Financial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(costs/benefits)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No identified associated costs or savings identified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Asset Quality &amp; Performance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No impact on the quality or performance of ENA Member Company systems or networks</a:t>
                      </a: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Statutory/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Regulatory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Negligible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Statutory requirements are still current - no significant changes</a:t>
                      </a: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Reputation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No impact on ENA member companies reputation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397" name="Rectangle 8">
            <a:extLst>
              <a:ext uri="{FF2B5EF4-FFF2-40B4-BE49-F238E27FC236}">
                <a16:creationId xmlns:a16="http://schemas.microsoft.com/office/drawing/2014/main" id="{E80D4F9A-5429-41EB-BB05-AA354F6A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475" y="123983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  <a:latin typeface="Arial" panose="020B0604020202020204" pitchFamily="34" charset="0"/>
              </a:rPr>
              <a:t>Impact Assessment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35E6BF-3CD8-4746-8240-CB6A85A9EBC6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E5B636-C4F7-E446-BF51-8D378F136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© ENA 2020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BB60B51-3B7E-483C-B3AC-58ECE060DF9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59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0" ma:contentTypeDescription="Create a new document." ma:contentTypeScope="" ma:versionID="c2ef872fcd29c345b71ce4124963e6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547903-9C0E-41D2-835C-88E82A050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61D2EFC-FBD4-40BC-B092-96164D082C9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AD3A548-A1E0-44F6-86C2-A5326A328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ENA_EREC _G9_Issue 8_(2021)_Revision Summary_v0.1</Template>
  <TotalTime>50</TotalTime>
  <Words>429</Words>
  <Application>Microsoft Office PowerPoint</Application>
  <PresentationFormat>Widescreen</PresentationFormat>
  <Paragraphs>78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System Font Regular</vt:lpstr>
      <vt:lpstr>Office Theme</vt:lpstr>
      <vt:lpstr>Energy Networks Association</vt:lpstr>
      <vt:lpstr>ENA TS 48-6-8 Issue 2 2020 Revision Summary</vt:lpstr>
      <vt:lpstr>ENA TS 48-6-8 Issue 2 2020 Revision Summary</vt:lpstr>
      <vt:lpstr>ENA TS 48-6-8 Issue 2 2020 Revision Summary</vt:lpstr>
      <vt:lpstr>ENA TS 48-6-8 Issue 2 2020 Revision 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Networks Association</dc:title>
  <dc:creator>Asad Ali</dc:creator>
  <cp:lastModifiedBy>Asad Ali</cp:lastModifiedBy>
  <cp:revision>7</cp:revision>
  <dcterms:created xsi:type="dcterms:W3CDTF">2021-02-25T16:00:29Z</dcterms:created>
  <dcterms:modified xsi:type="dcterms:W3CDTF">2021-09-14T15:03:29Z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</Properties>
</file>